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843B01B2-D83E-4D23-A94D-B8D68C6E85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81580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298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f4d30cad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f4d30cadb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7479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f4d30cad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f4d30cadb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747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695900" y="0"/>
            <a:ext cx="7448100" cy="5143500"/>
            <a:chOff x="2013750" y="0"/>
            <a:chExt cx="7448100" cy="5143500"/>
          </a:xfrm>
        </p:grpSpPr>
        <p:sp>
          <p:nvSpPr>
            <p:cNvPr id="10" name="Google Shape;10;p2"/>
            <p:cNvSpPr/>
            <p:nvPr/>
          </p:nvSpPr>
          <p:spPr>
            <a:xfrm>
              <a:off x="2032359" y="0"/>
              <a:ext cx="4441443" cy="5143451"/>
            </a:xfrm>
            <a:custGeom>
              <a:avLst/>
              <a:gdLst/>
              <a:ahLst/>
              <a:cxnLst/>
              <a:rect l="l" t="t" r="r" b="b"/>
              <a:pathLst>
                <a:path w="67785" h="78499" extrusionOk="0">
                  <a:moveTo>
                    <a:pt x="25989" y="0"/>
                  </a:moveTo>
                  <a:lnTo>
                    <a:pt x="46989" y="32528"/>
                  </a:lnTo>
                  <a:lnTo>
                    <a:pt x="1" y="78498"/>
                  </a:lnTo>
                  <a:lnTo>
                    <a:pt x="67784" y="78498"/>
                  </a:lnTo>
                  <a:lnTo>
                    <a:pt x="6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247058" y="0"/>
              <a:ext cx="2245391" cy="5143451"/>
            </a:xfrm>
            <a:custGeom>
              <a:avLst/>
              <a:gdLst/>
              <a:ahLst/>
              <a:cxnLst/>
              <a:rect l="l" t="t" r="r" b="b"/>
              <a:pathLst>
                <a:path w="34269" h="78499" extrusionOk="0">
                  <a:moveTo>
                    <a:pt x="23007" y="0"/>
                  </a:moveTo>
                  <a:lnTo>
                    <a:pt x="0" y="78498"/>
                  </a:lnTo>
                  <a:lnTo>
                    <a:pt x="34269" y="78498"/>
                  </a:lnTo>
                  <a:lnTo>
                    <a:pt x="342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013750" y="2936174"/>
              <a:ext cx="4478659" cy="2207322"/>
            </a:xfrm>
            <a:custGeom>
              <a:avLst/>
              <a:gdLst/>
              <a:ahLst/>
              <a:cxnLst/>
              <a:rect l="l" t="t" r="r" b="b"/>
              <a:pathLst>
                <a:path w="68353" h="33688" extrusionOk="0">
                  <a:moveTo>
                    <a:pt x="68353" y="0"/>
                  </a:moveTo>
                  <a:lnTo>
                    <a:pt x="1" y="33687"/>
                  </a:lnTo>
                  <a:lnTo>
                    <a:pt x="68353" y="33687"/>
                  </a:lnTo>
                  <a:lnTo>
                    <a:pt x="683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000810" y="0"/>
              <a:ext cx="1910440" cy="5143451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566250" y="0"/>
              <a:ext cx="2895600" cy="5143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346275" y="466639"/>
            <a:ext cx="3171600" cy="17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6052510" y="3836465"/>
            <a:ext cx="24654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4"/>
          <p:cNvGrpSpPr/>
          <p:nvPr/>
        </p:nvGrpSpPr>
        <p:grpSpPr>
          <a:xfrm rot="-4837446">
            <a:off x="876156" y="-3180692"/>
            <a:ext cx="6635249" cy="11895315"/>
            <a:chOff x="7440586" y="-2322687"/>
            <a:chExt cx="2898781" cy="5390244"/>
          </a:xfrm>
        </p:grpSpPr>
        <p:sp>
          <p:nvSpPr>
            <p:cNvPr id="26" name="Google Shape;26;p4"/>
            <p:cNvSpPr/>
            <p:nvPr/>
          </p:nvSpPr>
          <p:spPr>
            <a:xfrm>
              <a:off x="7665877" y="-2322687"/>
              <a:ext cx="2385650" cy="2826400"/>
            </a:xfrm>
            <a:custGeom>
              <a:avLst/>
              <a:gdLst/>
              <a:ahLst/>
              <a:cxnLst/>
              <a:rect l="l" t="t" r="r" b="b"/>
              <a:pathLst>
                <a:path w="95426" h="113056" extrusionOk="0">
                  <a:moveTo>
                    <a:pt x="45726" y="0"/>
                  </a:moveTo>
                  <a:lnTo>
                    <a:pt x="44897" y="867"/>
                  </a:lnTo>
                  <a:lnTo>
                    <a:pt x="93534" y="47428"/>
                  </a:lnTo>
                  <a:lnTo>
                    <a:pt x="0" y="112068"/>
                  </a:lnTo>
                  <a:lnTo>
                    <a:pt x="682" y="113055"/>
                  </a:lnTo>
                  <a:lnTo>
                    <a:pt x="95425" y="47579"/>
                  </a:lnTo>
                  <a:lnTo>
                    <a:pt x="4572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5213418">
              <a:off x="7544017" y="303084"/>
              <a:ext cx="2691919" cy="2754121"/>
            </a:xfrm>
            <a:custGeom>
              <a:avLst/>
              <a:gdLst/>
              <a:ahLst/>
              <a:cxnLst/>
              <a:rect l="l" t="t" r="r" b="b"/>
              <a:pathLst>
                <a:path w="103752" h="114305" extrusionOk="0">
                  <a:moveTo>
                    <a:pt x="95406" y="0"/>
                  </a:moveTo>
                  <a:lnTo>
                    <a:pt x="78126" y="74781"/>
                  </a:lnTo>
                  <a:cubicBezTo>
                    <a:pt x="43397" y="91960"/>
                    <a:pt x="1461" y="112640"/>
                    <a:pt x="1" y="113126"/>
                  </a:cubicBezTo>
                  <a:lnTo>
                    <a:pt x="153" y="113705"/>
                  </a:lnTo>
                  <a:lnTo>
                    <a:pt x="153" y="114305"/>
                  </a:lnTo>
                  <a:cubicBezTo>
                    <a:pt x="791" y="114305"/>
                    <a:pt x="38775" y="95593"/>
                    <a:pt x="78296" y="76037"/>
                  </a:cubicBezTo>
                  <a:lnTo>
                    <a:pt x="100276" y="111977"/>
                  </a:lnTo>
                  <a:lnTo>
                    <a:pt x="101299" y="111351"/>
                  </a:lnTo>
                  <a:lnTo>
                    <a:pt x="79376" y="75503"/>
                  </a:lnTo>
                  <a:cubicBezTo>
                    <a:pt x="87555" y="71455"/>
                    <a:pt x="95786" y="67380"/>
                    <a:pt x="103752" y="63432"/>
                  </a:cubicBezTo>
                  <a:lnTo>
                    <a:pt x="103219" y="62358"/>
                  </a:lnTo>
                  <a:cubicBezTo>
                    <a:pt x="96309" y="65783"/>
                    <a:pt x="88157" y="69818"/>
                    <a:pt x="79516" y="74092"/>
                  </a:cubicBezTo>
                  <a:lnTo>
                    <a:pt x="96575" y="270"/>
                  </a:lnTo>
                  <a:lnTo>
                    <a:pt x="9540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84025" y="960900"/>
            <a:ext cx="7006200" cy="32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400" lvl="1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 rtl="0">
              <a:spcBef>
                <a:spcPts val="1600"/>
              </a:spcBef>
              <a:spcAft>
                <a:spcPts val="160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387900" y="399775"/>
            <a:ext cx="815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0" name="Google Shape;30;p4"/>
          <p:cNvGrpSpPr/>
          <p:nvPr/>
        </p:nvGrpSpPr>
        <p:grpSpPr>
          <a:xfrm rot="10800000">
            <a:off x="-324955" y="-196013"/>
            <a:ext cx="1431030" cy="2507116"/>
            <a:chOff x="8043770" y="2744125"/>
            <a:chExt cx="1431030" cy="2507116"/>
          </a:xfrm>
        </p:grpSpPr>
        <p:sp>
          <p:nvSpPr>
            <p:cNvPr id="31" name="Google Shape;31;p4"/>
            <p:cNvSpPr/>
            <p:nvPr/>
          </p:nvSpPr>
          <p:spPr>
            <a:xfrm>
              <a:off x="8043770" y="3266298"/>
              <a:ext cx="1431030" cy="1984943"/>
            </a:xfrm>
            <a:custGeom>
              <a:avLst/>
              <a:gdLst/>
              <a:ahLst/>
              <a:cxnLst/>
              <a:rect l="l" t="t" r="r" b="b"/>
              <a:pathLst>
                <a:path w="34270" h="47535" extrusionOk="0">
                  <a:moveTo>
                    <a:pt x="34269" y="1"/>
                  </a:moveTo>
                  <a:lnTo>
                    <a:pt x="1" y="47535"/>
                  </a:lnTo>
                  <a:lnTo>
                    <a:pt x="34269" y="47535"/>
                  </a:lnTo>
                  <a:lnTo>
                    <a:pt x="34269" y="1"/>
                  </a:lnTo>
                  <a:close/>
                </a:path>
              </a:pathLst>
            </a:custGeom>
            <a:solidFill>
              <a:srgbClr val="306B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8567145" y="2744125"/>
              <a:ext cx="907646" cy="2507115"/>
            </a:xfrm>
            <a:custGeom>
              <a:avLst/>
              <a:gdLst/>
              <a:ahLst/>
              <a:cxnLst/>
              <a:rect l="l" t="t" r="r" b="b"/>
              <a:pathLst>
                <a:path w="17209" h="47535" extrusionOk="0">
                  <a:moveTo>
                    <a:pt x="17209" y="0"/>
                  </a:moveTo>
                  <a:lnTo>
                    <a:pt x="0" y="12427"/>
                  </a:lnTo>
                  <a:lnTo>
                    <a:pt x="8220" y="47534"/>
                  </a:lnTo>
                  <a:lnTo>
                    <a:pt x="17209" y="47534"/>
                  </a:lnTo>
                  <a:lnTo>
                    <a:pt x="17209" y="0"/>
                  </a:lnTo>
                  <a:close/>
                </a:path>
              </a:pathLst>
            </a:custGeom>
            <a:solidFill>
              <a:srgbClr val="64D3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TITLE_AND_DESCRIPTION_2_1"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1"/>
          <p:cNvSpPr/>
          <p:nvPr/>
        </p:nvSpPr>
        <p:spPr>
          <a:xfrm rot="-1602837">
            <a:off x="757830" y="-112262"/>
            <a:ext cx="5460281" cy="6237185"/>
          </a:xfrm>
          <a:custGeom>
            <a:avLst/>
            <a:gdLst/>
            <a:ahLst/>
            <a:cxnLst/>
            <a:rect l="l" t="t" r="r" b="b"/>
            <a:pathLst>
              <a:path w="95426" h="113056" extrusionOk="0">
                <a:moveTo>
                  <a:pt x="45726" y="0"/>
                </a:moveTo>
                <a:lnTo>
                  <a:pt x="44897" y="867"/>
                </a:lnTo>
                <a:lnTo>
                  <a:pt x="93534" y="47428"/>
                </a:lnTo>
                <a:lnTo>
                  <a:pt x="0" y="112068"/>
                </a:lnTo>
                <a:lnTo>
                  <a:pt x="682" y="113055"/>
                </a:lnTo>
                <a:lnTo>
                  <a:pt x="95425" y="47579"/>
                </a:lnTo>
                <a:lnTo>
                  <a:pt x="45726" y="0"/>
                </a:lnTo>
                <a:close/>
              </a:path>
            </a:pathLst>
          </a:custGeom>
          <a:solidFill>
            <a:srgbClr val="64D3CA">
              <a:alpha val="169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6" name="Google Shape;286;p31"/>
          <p:cNvGrpSpPr/>
          <p:nvPr/>
        </p:nvGrpSpPr>
        <p:grpSpPr>
          <a:xfrm>
            <a:off x="6194921" y="3174494"/>
            <a:ext cx="3218919" cy="2201804"/>
            <a:chOff x="6194921" y="3174494"/>
            <a:chExt cx="3218919" cy="2201804"/>
          </a:xfrm>
        </p:grpSpPr>
        <p:sp>
          <p:nvSpPr>
            <p:cNvPr id="287" name="Google Shape;287;p31"/>
            <p:cNvSpPr/>
            <p:nvPr/>
          </p:nvSpPr>
          <p:spPr>
            <a:xfrm rot="407929">
              <a:off x="6445076" y="3337757"/>
              <a:ext cx="2868710" cy="1860968"/>
            </a:xfrm>
            <a:custGeom>
              <a:avLst/>
              <a:gdLst/>
              <a:ahLst/>
              <a:cxnLst/>
              <a:rect l="l" t="t" r="r" b="b"/>
              <a:pathLst>
                <a:path w="67786" h="47321" extrusionOk="0">
                  <a:moveTo>
                    <a:pt x="67786" y="1"/>
                  </a:moveTo>
                  <a:lnTo>
                    <a:pt x="1" y="47321"/>
                  </a:lnTo>
                  <a:lnTo>
                    <a:pt x="67786" y="47321"/>
                  </a:lnTo>
                  <a:lnTo>
                    <a:pt x="677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1"/>
            <p:cNvSpPr/>
            <p:nvPr/>
          </p:nvSpPr>
          <p:spPr>
            <a:xfrm rot="5295639">
              <a:off x="7293845" y="3271332"/>
              <a:ext cx="972615" cy="3142389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" name="Google Shape;289;p31"/>
          <p:cNvGrpSpPr/>
          <p:nvPr/>
        </p:nvGrpSpPr>
        <p:grpSpPr>
          <a:xfrm>
            <a:off x="-409590" y="-235378"/>
            <a:ext cx="3958839" cy="2891353"/>
            <a:chOff x="-409590" y="-235378"/>
            <a:chExt cx="3958839" cy="2891353"/>
          </a:xfrm>
        </p:grpSpPr>
        <p:sp>
          <p:nvSpPr>
            <p:cNvPr id="290" name="Google Shape;290;p31"/>
            <p:cNvSpPr/>
            <p:nvPr/>
          </p:nvSpPr>
          <p:spPr>
            <a:xfrm rot="10800000">
              <a:off x="163261" y="-215593"/>
              <a:ext cx="3385987" cy="1668819"/>
            </a:xfrm>
            <a:custGeom>
              <a:avLst/>
              <a:gdLst/>
              <a:ahLst/>
              <a:cxnLst/>
              <a:rect l="l" t="t" r="r" b="b"/>
              <a:pathLst>
                <a:path w="68352" h="33688" extrusionOk="0">
                  <a:moveTo>
                    <a:pt x="68352" y="1"/>
                  </a:moveTo>
                  <a:lnTo>
                    <a:pt x="0" y="33688"/>
                  </a:lnTo>
                  <a:lnTo>
                    <a:pt x="68352" y="33688"/>
                  </a:lnTo>
                  <a:lnTo>
                    <a:pt x="68352" y="1"/>
                  </a:lnTo>
                  <a:close/>
                </a:path>
              </a:pathLst>
            </a:custGeom>
            <a:solidFill>
              <a:srgbClr val="6FF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1"/>
            <p:cNvSpPr/>
            <p:nvPr/>
          </p:nvSpPr>
          <p:spPr>
            <a:xfrm rot="10800000">
              <a:off x="-16685" y="-235378"/>
              <a:ext cx="1622856" cy="2251020"/>
            </a:xfrm>
            <a:custGeom>
              <a:avLst/>
              <a:gdLst/>
              <a:ahLst/>
              <a:cxnLst/>
              <a:rect l="l" t="t" r="r" b="b"/>
              <a:pathLst>
                <a:path w="34270" h="47535" extrusionOk="0">
                  <a:moveTo>
                    <a:pt x="34269" y="1"/>
                  </a:moveTo>
                  <a:lnTo>
                    <a:pt x="1" y="47535"/>
                  </a:lnTo>
                  <a:lnTo>
                    <a:pt x="34269" y="47535"/>
                  </a:lnTo>
                  <a:lnTo>
                    <a:pt x="34269" y="1"/>
                  </a:lnTo>
                  <a:close/>
                </a:path>
              </a:pathLst>
            </a:custGeom>
            <a:solidFill>
              <a:srgbClr val="306B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1"/>
            <p:cNvSpPr/>
            <p:nvPr/>
          </p:nvSpPr>
          <p:spPr>
            <a:xfrm rot="10800000">
              <a:off x="-409590" y="-187212"/>
              <a:ext cx="1029313" cy="2843187"/>
            </a:xfrm>
            <a:custGeom>
              <a:avLst/>
              <a:gdLst/>
              <a:ahLst/>
              <a:cxnLst/>
              <a:rect l="l" t="t" r="r" b="b"/>
              <a:pathLst>
                <a:path w="17209" h="47535" extrusionOk="0">
                  <a:moveTo>
                    <a:pt x="17209" y="0"/>
                  </a:moveTo>
                  <a:lnTo>
                    <a:pt x="0" y="12427"/>
                  </a:lnTo>
                  <a:lnTo>
                    <a:pt x="8220" y="47534"/>
                  </a:lnTo>
                  <a:lnTo>
                    <a:pt x="17209" y="47534"/>
                  </a:lnTo>
                  <a:lnTo>
                    <a:pt x="17209" y="0"/>
                  </a:lnTo>
                  <a:close/>
                </a:path>
              </a:pathLst>
            </a:custGeom>
            <a:solidFill>
              <a:srgbClr val="64D3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AND_BODY_1_1_1_3">
    <p:bg>
      <p:bgPr>
        <a:solidFill>
          <a:srgbClr val="F3F3F3"/>
        </a:solidFill>
        <a:effectLst/>
      </p:bgPr>
    </p:bg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oogle Shape;294;p32"/>
          <p:cNvGrpSpPr/>
          <p:nvPr/>
        </p:nvGrpSpPr>
        <p:grpSpPr>
          <a:xfrm rot="6939229">
            <a:off x="481952" y="-2373035"/>
            <a:ext cx="8474425" cy="9717594"/>
            <a:chOff x="7450308" y="482604"/>
            <a:chExt cx="3702176" cy="4403507"/>
          </a:xfrm>
        </p:grpSpPr>
        <p:sp>
          <p:nvSpPr>
            <p:cNvPr id="295" name="Google Shape;295;p32"/>
            <p:cNvSpPr/>
            <p:nvPr/>
          </p:nvSpPr>
          <p:spPr>
            <a:xfrm rot="4799061">
              <a:off x="7770319" y="560443"/>
              <a:ext cx="2477319" cy="2721979"/>
            </a:xfrm>
            <a:custGeom>
              <a:avLst/>
              <a:gdLst/>
              <a:ahLst/>
              <a:cxnLst/>
              <a:rect l="l" t="t" r="r" b="b"/>
              <a:pathLst>
                <a:path w="95426" h="113056" extrusionOk="0">
                  <a:moveTo>
                    <a:pt x="45726" y="0"/>
                  </a:moveTo>
                  <a:lnTo>
                    <a:pt x="44897" y="867"/>
                  </a:lnTo>
                  <a:lnTo>
                    <a:pt x="93534" y="47428"/>
                  </a:lnTo>
                  <a:lnTo>
                    <a:pt x="0" y="112068"/>
                  </a:lnTo>
                  <a:lnTo>
                    <a:pt x="682" y="113055"/>
                  </a:lnTo>
                  <a:lnTo>
                    <a:pt x="95425" y="47579"/>
                  </a:lnTo>
                  <a:lnTo>
                    <a:pt x="4572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2"/>
            <p:cNvSpPr/>
            <p:nvPr/>
          </p:nvSpPr>
          <p:spPr>
            <a:xfrm>
              <a:off x="8558684" y="2028486"/>
              <a:ext cx="2593800" cy="2857625"/>
            </a:xfrm>
            <a:custGeom>
              <a:avLst/>
              <a:gdLst/>
              <a:ahLst/>
              <a:cxnLst/>
              <a:rect l="l" t="t" r="r" b="b"/>
              <a:pathLst>
                <a:path w="103752" h="114305" extrusionOk="0">
                  <a:moveTo>
                    <a:pt x="95406" y="0"/>
                  </a:moveTo>
                  <a:lnTo>
                    <a:pt x="78126" y="74781"/>
                  </a:lnTo>
                  <a:cubicBezTo>
                    <a:pt x="43397" y="91960"/>
                    <a:pt x="1461" y="112640"/>
                    <a:pt x="1" y="113126"/>
                  </a:cubicBezTo>
                  <a:lnTo>
                    <a:pt x="153" y="113705"/>
                  </a:lnTo>
                  <a:lnTo>
                    <a:pt x="153" y="114305"/>
                  </a:lnTo>
                  <a:cubicBezTo>
                    <a:pt x="791" y="114305"/>
                    <a:pt x="38775" y="95593"/>
                    <a:pt x="78296" y="76037"/>
                  </a:cubicBezTo>
                  <a:lnTo>
                    <a:pt x="100276" y="111977"/>
                  </a:lnTo>
                  <a:lnTo>
                    <a:pt x="101299" y="111351"/>
                  </a:lnTo>
                  <a:lnTo>
                    <a:pt x="79376" y="75503"/>
                  </a:lnTo>
                  <a:cubicBezTo>
                    <a:pt x="87555" y="71455"/>
                    <a:pt x="95786" y="67380"/>
                    <a:pt x="103752" y="63432"/>
                  </a:cubicBezTo>
                  <a:lnTo>
                    <a:pt x="103219" y="62358"/>
                  </a:lnTo>
                  <a:cubicBezTo>
                    <a:pt x="96309" y="65783"/>
                    <a:pt x="88157" y="69818"/>
                    <a:pt x="79516" y="74092"/>
                  </a:cubicBezTo>
                  <a:lnTo>
                    <a:pt x="96575" y="270"/>
                  </a:lnTo>
                  <a:lnTo>
                    <a:pt x="9540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7" name="Google Shape;297;p32"/>
          <p:cNvGrpSpPr/>
          <p:nvPr/>
        </p:nvGrpSpPr>
        <p:grpSpPr>
          <a:xfrm rot="-10073683">
            <a:off x="-1137240" y="-572947"/>
            <a:ext cx="4764649" cy="6013751"/>
            <a:chOff x="2013750" y="-388035"/>
            <a:chExt cx="4478659" cy="5531531"/>
          </a:xfrm>
        </p:grpSpPr>
        <p:sp>
          <p:nvSpPr>
            <p:cNvPr id="298" name="Google Shape;298;p32"/>
            <p:cNvSpPr/>
            <p:nvPr/>
          </p:nvSpPr>
          <p:spPr>
            <a:xfrm>
              <a:off x="2032363" y="-388035"/>
              <a:ext cx="4441443" cy="5531432"/>
            </a:xfrm>
            <a:custGeom>
              <a:avLst/>
              <a:gdLst/>
              <a:ahLst/>
              <a:cxnLst/>
              <a:rect l="l" t="t" r="r" b="b"/>
              <a:pathLst>
                <a:path w="67785" h="78499" extrusionOk="0">
                  <a:moveTo>
                    <a:pt x="25989" y="0"/>
                  </a:moveTo>
                  <a:lnTo>
                    <a:pt x="46989" y="32528"/>
                  </a:lnTo>
                  <a:lnTo>
                    <a:pt x="1" y="78498"/>
                  </a:lnTo>
                  <a:lnTo>
                    <a:pt x="67784" y="78498"/>
                  </a:lnTo>
                  <a:lnTo>
                    <a:pt x="6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2"/>
            <p:cNvSpPr/>
            <p:nvPr/>
          </p:nvSpPr>
          <p:spPr>
            <a:xfrm>
              <a:off x="2013750" y="2936174"/>
              <a:ext cx="4478659" cy="2207322"/>
            </a:xfrm>
            <a:custGeom>
              <a:avLst/>
              <a:gdLst/>
              <a:ahLst/>
              <a:cxnLst/>
              <a:rect l="l" t="t" r="r" b="b"/>
              <a:pathLst>
                <a:path w="68353" h="33688" extrusionOk="0">
                  <a:moveTo>
                    <a:pt x="68353" y="0"/>
                  </a:moveTo>
                  <a:lnTo>
                    <a:pt x="1" y="33687"/>
                  </a:lnTo>
                  <a:lnTo>
                    <a:pt x="68353" y="33687"/>
                  </a:lnTo>
                  <a:lnTo>
                    <a:pt x="683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oogle Shape;301;p33"/>
          <p:cNvGrpSpPr/>
          <p:nvPr/>
        </p:nvGrpSpPr>
        <p:grpSpPr>
          <a:xfrm rot="-4837446">
            <a:off x="-268256" y="-1750894"/>
            <a:ext cx="8605775" cy="10748436"/>
            <a:chOff x="7507475" y="-151125"/>
            <a:chExt cx="3759657" cy="4870548"/>
          </a:xfrm>
        </p:grpSpPr>
        <p:sp>
          <p:nvSpPr>
            <p:cNvPr id="302" name="Google Shape;302;p33"/>
            <p:cNvSpPr/>
            <p:nvPr/>
          </p:nvSpPr>
          <p:spPr>
            <a:xfrm>
              <a:off x="7507475" y="-151125"/>
              <a:ext cx="2385650" cy="2826400"/>
            </a:xfrm>
            <a:custGeom>
              <a:avLst/>
              <a:gdLst/>
              <a:ahLst/>
              <a:cxnLst/>
              <a:rect l="l" t="t" r="r" b="b"/>
              <a:pathLst>
                <a:path w="95426" h="113056" extrusionOk="0">
                  <a:moveTo>
                    <a:pt x="45726" y="0"/>
                  </a:moveTo>
                  <a:lnTo>
                    <a:pt x="44897" y="867"/>
                  </a:lnTo>
                  <a:lnTo>
                    <a:pt x="93534" y="47428"/>
                  </a:lnTo>
                  <a:lnTo>
                    <a:pt x="0" y="112068"/>
                  </a:lnTo>
                  <a:lnTo>
                    <a:pt x="682" y="113055"/>
                  </a:lnTo>
                  <a:lnTo>
                    <a:pt x="95425" y="47579"/>
                  </a:lnTo>
                  <a:lnTo>
                    <a:pt x="4572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3"/>
            <p:cNvSpPr/>
            <p:nvPr/>
          </p:nvSpPr>
          <p:spPr>
            <a:xfrm>
              <a:off x="8673332" y="1861798"/>
              <a:ext cx="2593800" cy="2857625"/>
            </a:xfrm>
            <a:custGeom>
              <a:avLst/>
              <a:gdLst/>
              <a:ahLst/>
              <a:cxnLst/>
              <a:rect l="l" t="t" r="r" b="b"/>
              <a:pathLst>
                <a:path w="103752" h="114305" extrusionOk="0">
                  <a:moveTo>
                    <a:pt x="95406" y="0"/>
                  </a:moveTo>
                  <a:lnTo>
                    <a:pt x="78126" y="74781"/>
                  </a:lnTo>
                  <a:cubicBezTo>
                    <a:pt x="43397" y="91960"/>
                    <a:pt x="1461" y="112640"/>
                    <a:pt x="1" y="113126"/>
                  </a:cubicBezTo>
                  <a:lnTo>
                    <a:pt x="153" y="113705"/>
                  </a:lnTo>
                  <a:lnTo>
                    <a:pt x="153" y="114305"/>
                  </a:lnTo>
                  <a:cubicBezTo>
                    <a:pt x="791" y="114305"/>
                    <a:pt x="38775" y="95593"/>
                    <a:pt x="78296" y="76037"/>
                  </a:cubicBezTo>
                  <a:lnTo>
                    <a:pt x="100276" y="111977"/>
                  </a:lnTo>
                  <a:lnTo>
                    <a:pt x="101299" y="111351"/>
                  </a:lnTo>
                  <a:lnTo>
                    <a:pt x="79376" y="75503"/>
                  </a:lnTo>
                  <a:cubicBezTo>
                    <a:pt x="87555" y="71455"/>
                    <a:pt x="95786" y="67380"/>
                    <a:pt x="103752" y="63432"/>
                  </a:cubicBezTo>
                  <a:lnTo>
                    <a:pt x="103219" y="62358"/>
                  </a:lnTo>
                  <a:cubicBezTo>
                    <a:pt x="96309" y="65783"/>
                    <a:pt x="88157" y="69818"/>
                    <a:pt x="79516" y="74092"/>
                  </a:cubicBezTo>
                  <a:lnTo>
                    <a:pt x="96575" y="270"/>
                  </a:lnTo>
                  <a:lnTo>
                    <a:pt x="9540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4" name="Google Shape;304;p33"/>
          <p:cNvGrpSpPr/>
          <p:nvPr/>
        </p:nvGrpSpPr>
        <p:grpSpPr>
          <a:xfrm>
            <a:off x="-1516206" y="-642458"/>
            <a:ext cx="7966580" cy="3468284"/>
            <a:chOff x="-1516206" y="-642458"/>
            <a:chExt cx="7966580" cy="3468284"/>
          </a:xfrm>
        </p:grpSpPr>
        <p:sp>
          <p:nvSpPr>
            <p:cNvPr id="305" name="Google Shape;305;p33"/>
            <p:cNvSpPr/>
            <p:nvPr/>
          </p:nvSpPr>
          <p:spPr>
            <a:xfrm rot="-6275606">
              <a:off x="1227819" y="-2421855"/>
              <a:ext cx="1754338" cy="7027079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3"/>
            <p:cNvSpPr/>
            <p:nvPr/>
          </p:nvSpPr>
          <p:spPr>
            <a:xfrm rot="10800000">
              <a:off x="-107752" y="-370614"/>
              <a:ext cx="6558126" cy="1819374"/>
            </a:xfrm>
            <a:custGeom>
              <a:avLst/>
              <a:gdLst/>
              <a:ahLst/>
              <a:cxnLst/>
              <a:rect l="l" t="t" r="r" b="b"/>
              <a:pathLst>
                <a:path w="67786" h="47321" extrusionOk="0">
                  <a:moveTo>
                    <a:pt x="67786" y="1"/>
                  </a:moveTo>
                  <a:lnTo>
                    <a:pt x="1" y="47321"/>
                  </a:lnTo>
                  <a:lnTo>
                    <a:pt x="67786" y="47321"/>
                  </a:lnTo>
                  <a:lnTo>
                    <a:pt x="677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" name="Google Shape;307;p33"/>
          <p:cNvGrpSpPr/>
          <p:nvPr/>
        </p:nvGrpSpPr>
        <p:grpSpPr>
          <a:xfrm>
            <a:off x="3312419" y="2010855"/>
            <a:ext cx="7966580" cy="3468284"/>
            <a:chOff x="3312419" y="2010855"/>
            <a:chExt cx="7966580" cy="3468284"/>
          </a:xfrm>
        </p:grpSpPr>
        <p:sp>
          <p:nvSpPr>
            <p:cNvPr id="308" name="Google Shape;308;p33"/>
            <p:cNvSpPr/>
            <p:nvPr/>
          </p:nvSpPr>
          <p:spPr>
            <a:xfrm rot="4524394">
              <a:off x="6780636" y="231457"/>
              <a:ext cx="1754338" cy="7027079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3312419" y="3387921"/>
              <a:ext cx="6558126" cy="1819374"/>
            </a:xfrm>
            <a:custGeom>
              <a:avLst/>
              <a:gdLst/>
              <a:ahLst/>
              <a:cxnLst/>
              <a:rect l="l" t="t" r="r" b="b"/>
              <a:pathLst>
                <a:path w="67786" h="47321" extrusionOk="0">
                  <a:moveTo>
                    <a:pt x="67786" y="1"/>
                  </a:moveTo>
                  <a:lnTo>
                    <a:pt x="1" y="47321"/>
                  </a:lnTo>
                  <a:lnTo>
                    <a:pt x="67786" y="47321"/>
                  </a:lnTo>
                  <a:lnTo>
                    <a:pt x="677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2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chivo Black"/>
              <a:buNone/>
              <a:defRPr sz="2800" b="1">
                <a:solidFill>
                  <a:schemeClr val="accent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chivo"/>
              <a:buChar char="●"/>
              <a:defRPr sz="1800"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○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■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●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○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■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●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○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Archivo"/>
              <a:buChar char="■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6" r:id="rId4"/>
    <p:sldLayoutId id="2147483677" r:id="rId5"/>
    <p:sldLayoutId id="2147483678" r:id="rId6"/>
    <p:sldLayoutId id="2147483679" r:id="rId7"/>
    <p:sldLayoutId id="214748368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36"/>
          <p:cNvGrpSpPr/>
          <p:nvPr/>
        </p:nvGrpSpPr>
        <p:grpSpPr>
          <a:xfrm>
            <a:off x="1661160" y="0"/>
            <a:ext cx="7482840" cy="5143500"/>
            <a:chOff x="2013737" y="0"/>
            <a:chExt cx="7448016" cy="5143500"/>
          </a:xfrm>
        </p:grpSpPr>
        <p:sp>
          <p:nvSpPr>
            <p:cNvPr id="320" name="Google Shape;320;p36"/>
            <p:cNvSpPr/>
            <p:nvPr/>
          </p:nvSpPr>
          <p:spPr>
            <a:xfrm>
              <a:off x="2032359" y="0"/>
              <a:ext cx="4441443" cy="5143451"/>
            </a:xfrm>
            <a:custGeom>
              <a:avLst/>
              <a:gdLst/>
              <a:ahLst/>
              <a:cxnLst/>
              <a:rect l="l" t="t" r="r" b="b"/>
              <a:pathLst>
                <a:path w="67785" h="78499" extrusionOk="0">
                  <a:moveTo>
                    <a:pt x="25989" y="0"/>
                  </a:moveTo>
                  <a:lnTo>
                    <a:pt x="46989" y="32528"/>
                  </a:lnTo>
                  <a:lnTo>
                    <a:pt x="1" y="78498"/>
                  </a:lnTo>
                  <a:lnTo>
                    <a:pt x="67784" y="78498"/>
                  </a:lnTo>
                  <a:lnTo>
                    <a:pt x="6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1" name="Google Shape;321;p36"/>
            <p:cNvSpPr/>
            <p:nvPr/>
          </p:nvSpPr>
          <p:spPr>
            <a:xfrm>
              <a:off x="4223280" y="0"/>
              <a:ext cx="2245391" cy="5143451"/>
            </a:xfrm>
            <a:custGeom>
              <a:avLst/>
              <a:gdLst/>
              <a:ahLst/>
              <a:cxnLst/>
              <a:rect l="l" t="t" r="r" b="b"/>
              <a:pathLst>
                <a:path w="34269" h="78499" extrusionOk="0">
                  <a:moveTo>
                    <a:pt x="23007" y="0"/>
                  </a:moveTo>
                  <a:lnTo>
                    <a:pt x="0" y="78498"/>
                  </a:lnTo>
                  <a:lnTo>
                    <a:pt x="34269" y="78498"/>
                  </a:lnTo>
                  <a:lnTo>
                    <a:pt x="342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6"/>
            <p:cNvSpPr/>
            <p:nvPr/>
          </p:nvSpPr>
          <p:spPr>
            <a:xfrm>
              <a:off x="2013737" y="2936175"/>
              <a:ext cx="4874423" cy="2207322"/>
            </a:xfrm>
            <a:custGeom>
              <a:avLst/>
              <a:gdLst/>
              <a:ahLst/>
              <a:cxnLst/>
              <a:rect l="l" t="t" r="r" b="b"/>
              <a:pathLst>
                <a:path w="68353" h="33688" extrusionOk="0">
                  <a:moveTo>
                    <a:pt x="68353" y="0"/>
                  </a:moveTo>
                  <a:lnTo>
                    <a:pt x="1" y="33687"/>
                  </a:lnTo>
                  <a:lnTo>
                    <a:pt x="68353" y="33687"/>
                  </a:lnTo>
                  <a:lnTo>
                    <a:pt x="683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6"/>
            <p:cNvSpPr/>
            <p:nvPr/>
          </p:nvSpPr>
          <p:spPr>
            <a:xfrm>
              <a:off x="5034220" y="25"/>
              <a:ext cx="2292105" cy="5143451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6"/>
            <p:cNvSpPr/>
            <p:nvPr/>
          </p:nvSpPr>
          <p:spPr>
            <a:xfrm>
              <a:off x="6759053" y="0"/>
              <a:ext cx="2702700" cy="5143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5" name="Google Shape;325;p36"/>
          <p:cNvSpPr txBox="1">
            <a:spLocks noGrp="1"/>
          </p:cNvSpPr>
          <p:nvPr>
            <p:ph type="ctrTitle"/>
          </p:nvPr>
        </p:nvSpPr>
        <p:spPr>
          <a:xfrm>
            <a:off x="4641713" y="1610520"/>
            <a:ext cx="4324086" cy="1922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dirty="0"/>
              <a:t>Value Added Course</a:t>
            </a:r>
            <a:br>
              <a:rPr lang="en-IN" sz="3200" dirty="0"/>
            </a:br>
            <a:r>
              <a:rPr lang="en-IN" sz="3200" dirty="0"/>
              <a:t>MGM BLS </a:t>
            </a:r>
          </a:p>
        </p:txBody>
      </p:sp>
      <p:sp>
        <p:nvSpPr>
          <p:cNvPr id="326" name="Google Shape;326;p36"/>
          <p:cNvSpPr txBox="1">
            <a:spLocks noGrp="1"/>
          </p:cNvSpPr>
          <p:nvPr>
            <p:ph type="subTitle" idx="1"/>
          </p:nvPr>
        </p:nvSpPr>
        <p:spPr>
          <a:xfrm>
            <a:off x="569332" y="1811025"/>
            <a:ext cx="246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Mahatma Gandhi Mission</a:t>
            </a:r>
            <a:endParaRPr dirty="0"/>
          </a:p>
        </p:txBody>
      </p:sp>
      <p:pic>
        <p:nvPicPr>
          <p:cNvPr id="11" name="Picture 10" descr="main">
            <a:extLst>
              <a:ext uri="{FF2B5EF4-FFF2-40B4-BE49-F238E27FC236}">
                <a16:creationId xmlns:a16="http://schemas.microsoft.com/office/drawing/2014/main" id="{EABFEDF8-BF8E-4F27-8F1A-67DDBB6B60B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2134" y="649596"/>
            <a:ext cx="1112404" cy="108425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Google Shape;325;p36">
            <a:extLst>
              <a:ext uri="{FF2B5EF4-FFF2-40B4-BE49-F238E27FC236}">
                <a16:creationId xmlns:a16="http://schemas.microsoft.com/office/drawing/2014/main" id="{E0237A60-E29F-4B5E-A87A-F60B1889F80D}"/>
              </a:ext>
            </a:extLst>
          </p:cNvPr>
          <p:cNvSpPr txBox="1">
            <a:spLocks/>
          </p:cNvSpPr>
          <p:nvPr/>
        </p:nvSpPr>
        <p:spPr>
          <a:xfrm>
            <a:off x="-191348" y="2239185"/>
            <a:ext cx="3986759" cy="150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chivo Black"/>
              <a:buNone/>
              <a:defRPr sz="4800" b="1" i="0" u="none" strike="noStrike" cap="none">
                <a:solidFill>
                  <a:schemeClr val="accent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marR="0"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3600" dirty="0"/>
              <a:t>MGM </a:t>
            </a:r>
            <a:br>
              <a:rPr lang="en-IN" sz="3600" dirty="0"/>
            </a:br>
            <a:r>
              <a:rPr lang="en-IN" sz="3600" dirty="0"/>
              <a:t>SKILLS LAB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1B510-9B88-4BAC-8F19-C65744F0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022541"/>
            <a:ext cx="8520600" cy="572700"/>
          </a:xfrm>
        </p:spPr>
        <p:txBody>
          <a:bodyPr/>
          <a:lstStyle/>
          <a:p>
            <a:r>
              <a:rPr lang="en-US" dirty="0"/>
              <a:t>Constructive intervention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F7D93-F52D-482D-A398-98DF671A3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79" y="2491342"/>
            <a:ext cx="8520600" cy="1911567"/>
          </a:xfrm>
        </p:spPr>
        <p:txBody>
          <a:bodyPr/>
          <a:lstStyle/>
          <a:p>
            <a:r>
              <a:rPr lang="en-US" dirty="0"/>
              <a:t>Sometimes a team member or team leader may need to correct actions that are inappropriate</a:t>
            </a:r>
          </a:p>
          <a:p>
            <a:r>
              <a:rPr lang="en-US" dirty="0"/>
              <a:t>It is important to be tactful.</a:t>
            </a:r>
          </a:p>
          <a:p>
            <a:r>
              <a:rPr lang="en-US" dirty="0"/>
              <a:t>Any person no the team should stop someone else from making a mistake regardless of the person’s role on the team.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5EB0D384-185E-4622-9442-0208D84BB03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4275" y="72947"/>
            <a:ext cx="1112404" cy="80221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1470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99439-7942-49DC-8A08-757A9174A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110772"/>
            <a:ext cx="8520600" cy="572700"/>
          </a:xfrm>
        </p:spPr>
        <p:txBody>
          <a:bodyPr/>
          <a:lstStyle/>
          <a:p>
            <a:r>
              <a:rPr lang="en-US" dirty="0"/>
              <a:t>Knowledge sharing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3F472-CBB6-46C8-9A36-67437D323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79" y="2571750"/>
            <a:ext cx="8520600" cy="957062"/>
          </a:xfrm>
        </p:spPr>
        <p:txBody>
          <a:bodyPr/>
          <a:lstStyle/>
          <a:p>
            <a:r>
              <a:rPr lang="en-US" dirty="0"/>
              <a:t>Team leader should ask frequently for observations and feedback.</a:t>
            </a:r>
          </a:p>
          <a:p>
            <a:r>
              <a:rPr lang="en-US" dirty="0"/>
              <a:t>This includes good ideas for management and observations about possible oversight.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E16575F7-5BB6-4B54-890F-051491CBEA3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7313" y="177464"/>
            <a:ext cx="1112404" cy="866383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897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4BD18-B15D-4164-A4A2-7A91605E3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910246"/>
            <a:ext cx="8520600" cy="572700"/>
          </a:xfrm>
        </p:spPr>
        <p:txBody>
          <a:bodyPr/>
          <a:lstStyle/>
          <a:p>
            <a:r>
              <a:rPr lang="en-US" dirty="0"/>
              <a:t>Summarizing and reevaluating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5B8BE-AB34-43F1-9C37-A2191ECA4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1900989"/>
            <a:ext cx="8520600" cy="3242510"/>
          </a:xfrm>
        </p:spPr>
        <p:txBody>
          <a:bodyPr/>
          <a:lstStyle/>
          <a:p>
            <a:r>
              <a:rPr lang="en-US" dirty="0"/>
              <a:t>Summarizing information out loud is helpful during a resuscitation attempt </a:t>
            </a:r>
            <a:r>
              <a:rPr lang="en-US" dirty="0" err="1"/>
              <a:t>fot</a:t>
            </a:r>
            <a:r>
              <a:rPr lang="en-US" dirty="0"/>
              <a:t> the following reasons: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-Provides an ongoing record of treatment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-Acts as a way to reevaluate the victims </a:t>
            </a:r>
            <a:r>
              <a:rPr lang="en-US" dirty="0" err="1"/>
              <a:t>status,the</a:t>
            </a:r>
            <a:r>
              <a:rPr lang="en-US" dirty="0"/>
              <a:t> interventions performed, and the team’s progress within the algorithm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- Helps team members respond to the victims changing condition.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D7DFD6F8-5AD1-4528-8663-4730B9F46E0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1587" y="76896"/>
            <a:ext cx="1112404" cy="8333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256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378D2-2E5E-4FBB-AE86-00F9AAEA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loop communication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8F53A-FAE0-4FFA-B553-B18A57D6C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Closed loop communication is important for both the team leader and team members.</a:t>
            </a:r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261CA13-4C8D-4175-8BC8-4D312D51D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994061"/>
              </p:ext>
            </p:extLst>
          </p:nvPr>
        </p:nvGraphicFramePr>
        <p:xfrm>
          <a:off x="665748" y="2237874"/>
          <a:ext cx="6096000" cy="2529840"/>
        </p:xfrm>
        <a:graphic>
          <a:graphicData uri="http://schemas.openxmlformats.org/drawingml/2006/table">
            <a:tbl>
              <a:tblPr firstRow="1" bandRow="1">
                <a:tableStyleId>{843B01B2-D83E-4D23-A94D-B8D68C6E85DD}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3152394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60211886"/>
                    </a:ext>
                  </a:extLst>
                </a:gridCol>
              </a:tblGrid>
              <a:tr h="352358">
                <a:tc>
                  <a:txBody>
                    <a:bodyPr/>
                    <a:lstStyle/>
                    <a:p>
                      <a:r>
                        <a:rPr lang="en-US" dirty="0"/>
                        <a:t>TEAM LEADER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Call each team member by name and make eye contact while giving instructions.</a:t>
                      </a:r>
                    </a:p>
                    <a:p>
                      <a:r>
                        <a:rPr lang="en-US" dirty="0"/>
                        <a:t>Don’t assign additional task until you are sure that the team member understands the instructions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13656"/>
                  </a:ext>
                </a:extLst>
              </a:tr>
              <a:tr h="352358">
                <a:tc>
                  <a:txBody>
                    <a:bodyPr/>
                    <a:lstStyle/>
                    <a:p>
                      <a:r>
                        <a:rPr lang="en-US" dirty="0"/>
                        <a:t>TEAM MEMBERS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Confirm that you understand each task to which you are assigned by verbally acknowledging the task</a:t>
                      </a:r>
                      <a:r>
                        <a:rPr lang="en-IN" dirty="0"/>
                        <a:t>.</a:t>
                      </a:r>
                    </a:p>
                    <a:p>
                      <a:r>
                        <a:rPr lang="en-IN" dirty="0"/>
                        <a:t>Tell the team leader when you have finished a task.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104240"/>
                  </a:ext>
                </a:extLst>
              </a:tr>
            </a:tbl>
          </a:graphicData>
        </a:graphic>
      </p:graphicFrame>
      <p:pic>
        <p:nvPicPr>
          <p:cNvPr id="5" name="Picture 4" descr="main">
            <a:extLst>
              <a:ext uri="{FF2B5EF4-FFF2-40B4-BE49-F238E27FC236}">
                <a16:creationId xmlns:a16="http://schemas.microsoft.com/office/drawing/2014/main" id="{660AF26F-589F-4EA5-8273-BE877BBF9096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9896" y="206620"/>
            <a:ext cx="1112404" cy="75408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919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0C1E-4A26-43E0-9404-6D3B19D99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100" y="1173079"/>
            <a:ext cx="8520600" cy="572700"/>
          </a:xfrm>
        </p:spPr>
        <p:txBody>
          <a:bodyPr/>
          <a:lstStyle/>
          <a:p>
            <a:r>
              <a:rPr lang="en-US" dirty="0"/>
              <a:t>Clear Messages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A6F88-9ACA-4605-939F-AF413F422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2379696"/>
            <a:ext cx="8520600" cy="1590725"/>
          </a:xfrm>
        </p:spPr>
        <p:txBody>
          <a:bodyPr/>
          <a:lstStyle/>
          <a:p>
            <a:r>
              <a:rPr lang="en-US" dirty="0"/>
              <a:t>Team leaders and team members should give clear messages.</a:t>
            </a:r>
          </a:p>
          <a:p>
            <a:r>
              <a:rPr lang="en-US" dirty="0"/>
              <a:t>Using concise, clear language helps prevent misunderstandings.</a:t>
            </a:r>
          </a:p>
          <a:p>
            <a:r>
              <a:rPr lang="en-US" dirty="0"/>
              <a:t>Speaking in a tone of voice that is loud enough to hear but also calm and confident, helps keep all team members focused.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7A7AF65E-2D4E-47B6-88D2-033577C8897F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5334" y="102033"/>
            <a:ext cx="1112404" cy="75408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0163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49448-0F61-42A6-9FD8-3AB8E86F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022540"/>
            <a:ext cx="8520600" cy="572700"/>
          </a:xfrm>
        </p:spPr>
        <p:txBody>
          <a:bodyPr/>
          <a:lstStyle/>
          <a:p>
            <a:r>
              <a:rPr lang="en-US" dirty="0"/>
              <a:t>Mutual Respect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1A27A-4F9C-47DB-97B1-E82598021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47" y="2163127"/>
            <a:ext cx="8520600" cy="1419275"/>
          </a:xfrm>
        </p:spPr>
        <p:txBody>
          <a:bodyPr/>
          <a:lstStyle/>
          <a:p>
            <a:r>
              <a:rPr lang="en-US" dirty="0"/>
              <a:t>All team members </a:t>
            </a:r>
            <a:r>
              <a:rPr lang="en-US" dirty="0" err="1"/>
              <a:t>shuld</a:t>
            </a:r>
            <a:r>
              <a:rPr lang="en-US" dirty="0"/>
              <a:t> display mutual respect and a professional attitude to other team members</a:t>
            </a:r>
          </a:p>
          <a:p>
            <a:r>
              <a:rPr lang="en-US" dirty="0"/>
              <a:t>The team leader should speak in a friendly controlled voice and avoid shouting or aggression.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112220B2-60E2-4252-8BBC-BD3227CE4F3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0316" y="113703"/>
            <a:ext cx="1112404" cy="68189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0864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4553-B194-463C-877C-2E99AC4E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078688"/>
            <a:ext cx="8520600" cy="572700"/>
          </a:xfrm>
        </p:spPr>
        <p:txBody>
          <a:bodyPr/>
          <a:lstStyle/>
          <a:p>
            <a:r>
              <a:rPr lang="en-US" dirty="0"/>
              <a:t>Debriefing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5C0DA-64AD-4478-A87D-BD015813E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47" y="2147085"/>
            <a:ext cx="8520600" cy="1839378"/>
          </a:xfrm>
        </p:spPr>
        <p:txBody>
          <a:bodyPr/>
          <a:lstStyle/>
          <a:p>
            <a:r>
              <a:rPr lang="en-US" dirty="0"/>
              <a:t>Debriefing is the opportunity for team members to identify why certain actions were taken</a:t>
            </a:r>
            <a:endParaRPr lang="en-IN" dirty="0"/>
          </a:p>
          <a:p>
            <a:r>
              <a:rPr lang="en-IN" dirty="0"/>
              <a:t>It has shown to help team members perform better </a:t>
            </a:r>
          </a:p>
          <a:p>
            <a:r>
              <a:rPr lang="en-IN" dirty="0"/>
              <a:t>It aids in identification of system strengths and </a:t>
            </a:r>
            <a:r>
              <a:rPr lang="en-IN" dirty="0" err="1"/>
              <a:t>defeciencies</a:t>
            </a:r>
            <a:r>
              <a:rPr lang="en-IN" dirty="0"/>
              <a:t>.</a:t>
            </a:r>
            <a:endParaRPr lang="en-US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7C1638B5-C1B3-4763-A885-816596530A9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43" y="104164"/>
            <a:ext cx="1112404" cy="83429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513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 descr="flex- 6 (w) x 4 (h) (1).jpg">
            <a:extLst>
              <a:ext uri="{FF2B5EF4-FFF2-40B4-BE49-F238E27FC236}">
                <a16:creationId xmlns:a16="http://schemas.microsoft.com/office/drawing/2014/main" id="{44F431C1-7E3A-4CBD-A56C-9ED3EF93287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5899" y="163793"/>
            <a:ext cx="5792202" cy="28008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 descr="Description: atls_new_logo">
            <a:extLst>
              <a:ext uri="{FF2B5EF4-FFF2-40B4-BE49-F238E27FC236}">
                <a16:creationId xmlns:a16="http://schemas.microsoft.com/office/drawing/2014/main" id="{6B775127-DEA2-4EB6-8812-8E8FEE02F95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281" y="3269779"/>
            <a:ext cx="1061823" cy="903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D:\MGM Skills Lab\8.Skills Trainings Courses\ATLS\2 ATLS Jan 2020\ATCN\ATCN Logo.jpg">
            <a:extLst>
              <a:ext uri="{FF2B5EF4-FFF2-40B4-BE49-F238E27FC236}">
                <a16:creationId xmlns:a16="http://schemas.microsoft.com/office/drawing/2014/main" id="{6F16B938-7E55-4A81-A58A-2A16B98E5B92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024" y="3241110"/>
            <a:ext cx="1163111" cy="79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i-Res-Photo-of-Seal-RGB">
            <a:extLst>
              <a:ext uri="{FF2B5EF4-FFF2-40B4-BE49-F238E27FC236}">
                <a16:creationId xmlns:a16="http://schemas.microsoft.com/office/drawing/2014/main" id="{2DB5267C-3B99-44DC-85D9-ECC088A92B96}"/>
              </a:ext>
            </a:extLst>
          </p:cNvPr>
          <p:cNvPicPr/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18004" y="3220899"/>
            <a:ext cx="1092413" cy="95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Google Shape;333;p37">
            <a:extLst>
              <a:ext uri="{FF2B5EF4-FFF2-40B4-BE49-F238E27FC236}">
                <a16:creationId xmlns:a16="http://schemas.microsoft.com/office/drawing/2014/main" id="{AFF5D940-7BE4-43F8-935A-162F6B40B7A6}"/>
              </a:ext>
            </a:extLst>
          </p:cNvPr>
          <p:cNvSpPr txBox="1"/>
          <p:nvPr/>
        </p:nvSpPr>
        <p:spPr>
          <a:xfrm>
            <a:off x="-93133" y="4361656"/>
            <a:ext cx="9347199" cy="652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1600"/>
              </a:spcAft>
              <a:buNone/>
            </a:pPr>
            <a:r>
              <a:rPr lang="en-US" sz="1600" b="1" dirty="0">
                <a:solidFill>
                  <a:schemeClr val="dk2"/>
                </a:solidFill>
                <a:latin typeface="Archivo Black"/>
                <a:ea typeface="Archivo Black"/>
                <a:cs typeface="Archivo Black"/>
                <a:sym typeface="Archivo Black"/>
              </a:rPr>
              <a:t>AMERICAN COLLEGE OF SURGEONS AND ATLS(I) ACCREDIATED ATLS &amp;  ATCN </a:t>
            </a:r>
          </a:p>
        </p:txBody>
      </p:sp>
      <p:pic>
        <p:nvPicPr>
          <p:cNvPr id="15" name="Picture 14" descr="main">
            <a:extLst>
              <a:ext uri="{FF2B5EF4-FFF2-40B4-BE49-F238E27FC236}">
                <a16:creationId xmlns:a16="http://schemas.microsoft.com/office/drawing/2014/main" id="{B53588D2-C3FF-499B-9D27-4E006006B4C9}"/>
              </a:ext>
            </a:extLst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49793" y="163793"/>
            <a:ext cx="686733" cy="6528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333;p37">
            <a:extLst>
              <a:ext uri="{FF2B5EF4-FFF2-40B4-BE49-F238E27FC236}">
                <a16:creationId xmlns:a16="http://schemas.microsoft.com/office/drawing/2014/main" id="{AFF5D940-7BE4-43F8-935A-162F6B40B7A6}"/>
              </a:ext>
            </a:extLst>
          </p:cNvPr>
          <p:cNvSpPr txBox="1"/>
          <p:nvPr/>
        </p:nvSpPr>
        <p:spPr>
          <a:xfrm>
            <a:off x="0" y="978623"/>
            <a:ext cx="9347199" cy="1716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1600"/>
              </a:spcAft>
              <a:buNone/>
            </a:pPr>
            <a:r>
              <a:rPr lang="en-US" sz="4000" b="1" dirty="0">
                <a:solidFill>
                  <a:schemeClr val="dk2"/>
                </a:solidFill>
                <a:latin typeface="Archivo Black"/>
                <a:ea typeface="Archivo Black"/>
                <a:cs typeface="Archivo Black"/>
                <a:sym typeface="Archivo Black"/>
              </a:rPr>
              <a:t>TEAM</a:t>
            </a:r>
            <a:r>
              <a:rPr lang="en-US" sz="1600" b="1" dirty="0">
                <a:solidFill>
                  <a:schemeClr val="dk2"/>
                </a:solidFill>
                <a:latin typeface="Archivo Black"/>
                <a:ea typeface="Archivo Black"/>
                <a:cs typeface="Archivo Black"/>
                <a:sym typeface="Archivo Black"/>
              </a:rPr>
              <a:t> </a:t>
            </a:r>
            <a:r>
              <a:rPr lang="en-US" sz="4000" b="1" dirty="0">
                <a:solidFill>
                  <a:schemeClr val="dk2"/>
                </a:solidFill>
                <a:latin typeface="Archivo Black"/>
                <a:ea typeface="Archivo Black"/>
                <a:cs typeface="Archivo Black"/>
                <a:sym typeface="Archivo Black"/>
              </a:rPr>
              <a:t>DYNAMICS</a:t>
            </a:r>
          </a:p>
        </p:txBody>
      </p:sp>
      <p:pic>
        <p:nvPicPr>
          <p:cNvPr id="15" name="Picture 14" descr="main">
            <a:extLst>
              <a:ext uri="{FF2B5EF4-FFF2-40B4-BE49-F238E27FC236}">
                <a16:creationId xmlns:a16="http://schemas.microsoft.com/office/drawing/2014/main" id="{B53588D2-C3FF-499B-9D27-4E006006B4C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4067" y="129020"/>
            <a:ext cx="686733" cy="6528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919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F789F3-AFA5-420D-96DA-A76FF14C6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Successful team dynamics is critical during </a:t>
            </a:r>
            <a:r>
              <a:rPr lang="en-US" dirty="0" err="1"/>
              <a:t>multirescuer</a:t>
            </a:r>
            <a:r>
              <a:rPr lang="en-US" dirty="0"/>
              <a:t> resuscitation attempt, regardless of location</a:t>
            </a:r>
          </a:p>
          <a:p>
            <a:r>
              <a:rPr lang="en-US" dirty="0"/>
              <a:t>Effective team dynamics may increase the chance of a successful resuscitation.</a:t>
            </a:r>
          </a:p>
          <a:p>
            <a:endParaRPr lang="en-I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221F50-6D93-48BB-8207-0D480D07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768" y="388200"/>
            <a:ext cx="2663968" cy="572700"/>
          </a:xfrm>
        </p:spPr>
        <p:txBody>
          <a:bodyPr/>
          <a:lstStyle/>
          <a:p>
            <a:r>
              <a:rPr lang="en-US" dirty="0"/>
              <a:t>OVERVIEW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0DFD5016-C937-4BD2-B6F9-D818A236D7E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773" y="136248"/>
            <a:ext cx="1112404" cy="88400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432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467DE-8742-4A18-AE55-3D1A826BB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990457"/>
            <a:ext cx="8520600" cy="572700"/>
          </a:xfrm>
        </p:spPr>
        <p:txBody>
          <a:bodyPr/>
          <a:lstStyle/>
          <a:p>
            <a:r>
              <a:rPr lang="en-US" dirty="0"/>
              <a:t>Learning objectives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30FFD-0B6E-4606-BEA4-0CD112470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2427822"/>
            <a:ext cx="8520600" cy="1419275"/>
          </a:xfrm>
        </p:spPr>
        <p:txBody>
          <a:bodyPr/>
          <a:lstStyle/>
          <a:p>
            <a:r>
              <a:rPr lang="en-US" dirty="0"/>
              <a:t>Describe the importance of teams in </a:t>
            </a:r>
            <a:r>
              <a:rPr lang="en-US" dirty="0" err="1"/>
              <a:t>multirescuer</a:t>
            </a:r>
            <a:r>
              <a:rPr lang="en-US" dirty="0"/>
              <a:t> resuscitation.</a:t>
            </a:r>
          </a:p>
          <a:p>
            <a:r>
              <a:rPr lang="en-US" dirty="0"/>
              <a:t>Perform as an effective team member during </a:t>
            </a:r>
            <a:r>
              <a:rPr lang="en-US" dirty="0" err="1"/>
              <a:t>multirescuer</a:t>
            </a:r>
            <a:r>
              <a:rPr lang="en-US" dirty="0"/>
              <a:t> CPR.</a:t>
            </a:r>
          </a:p>
          <a:p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878E8CC0-EAEA-43B1-AEF0-A3905E01E3F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8556" y="294113"/>
            <a:ext cx="1112404" cy="85836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062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08F00-50B1-4965-A8EF-73A6692D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PF EFFECTIVE TEAM DYNAMICS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78CE1-2F87-4782-8825-997B61C39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468" y="1572126"/>
            <a:ext cx="8520600" cy="3216442"/>
          </a:xfrm>
        </p:spPr>
        <p:txBody>
          <a:bodyPr/>
          <a:lstStyle/>
          <a:p>
            <a:r>
              <a:rPr lang="en-US" dirty="0"/>
              <a:t>Roles during a resuscitation attempt</a:t>
            </a:r>
          </a:p>
          <a:p>
            <a:pPr marL="114300" indent="0">
              <a:buNone/>
            </a:pPr>
            <a:r>
              <a:rPr lang="en-US" dirty="0"/>
              <a:t>      - clear roles and responsibilities</a:t>
            </a:r>
          </a:p>
          <a:p>
            <a:pPr marL="114300" indent="0">
              <a:buNone/>
            </a:pPr>
            <a:r>
              <a:rPr lang="en-US" dirty="0"/>
              <a:t>      - knowing your limitations </a:t>
            </a:r>
          </a:p>
          <a:p>
            <a:pPr marL="114300" indent="0">
              <a:buNone/>
            </a:pPr>
            <a:r>
              <a:rPr lang="en-US" dirty="0"/>
              <a:t>      - constructive intervention</a:t>
            </a:r>
          </a:p>
          <a:p>
            <a:r>
              <a:rPr lang="en-US" dirty="0"/>
              <a:t>What to communicate</a:t>
            </a:r>
          </a:p>
          <a:p>
            <a:pPr marL="114300" indent="0">
              <a:buNone/>
            </a:pPr>
            <a:r>
              <a:rPr lang="en-US" dirty="0"/>
              <a:t>      - knowledge sharing</a:t>
            </a:r>
          </a:p>
          <a:p>
            <a:pPr marL="114300" indent="0">
              <a:buNone/>
            </a:pPr>
            <a:r>
              <a:rPr lang="en-US" dirty="0"/>
              <a:t>      - summarizing and reevaluating.</a:t>
            </a:r>
          </a:p>
          <a:p>
            <a:r>
              <a:rPr lang="en-US" dirty="0"/>
              <a:t>How to communicate</a:t>
            </a:r>
          </a:p>
          <a:p>
            <a:pPr marL="114300" indent="0">
              <a:buNone/>
            </a:pPr>
            <a:r>
              <a:rPr lang="en-US" dirty="0"/>
              <a:t>      - closed loop communication</a:t>
            </a:r>
          </a:p>
          <a:p>
            <a:pPr marL="114300" indent="0">
              <a:buNone/>
            </a:pPr>
            <a:r>
              <a:rPr lang="en-US" dirty="0"/>
              <a:t>      - clear messages</a:t>
            </a:r>
          </a:p>
          <a:p>
            <a:pPr marL="114300" indent="0">
              <a:buNone/>
            </a:pPr>
            <a:r>
              <a:rPr lang="en-US" dirty="0"/>
              <a:t>      - mutual respect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CE069142-F3A1-4C04-91D7-F217D822CC3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1664" y="270110"/>
            <a:ext cx="1112404" cy="92253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422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8C19-9024-4489-84AB-C2A34A6C7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926288"/>
            <a:ext cx="8520600" cy="572700"/>
          </a:xfrm>
        </p:spPr>
        <p:txBody>
          <a:bodyPr/>
          <a:lstStyle/>
          <a:p>
            <a:r>
              <a:rPr lang="en-US" dirty="0"/>
              <a:t>Clear roles and responsibilities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D7880-40BF-4A73-B1E1-41468ED9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27" y="1866349"/>
            <a:ext cx="8520600" cy="2432936"/>
          </a:xfrm>
        </p:spPr>
        <p:txBody>
          <a:bodyPr/>
          <a:lstStyle/>
          <a:p>
            <a:r>
              <a:rPr lang="en-US" dirty="0"/>
              <a:t>During a resuscitation attempt clear roles and responsibilities should be defined as soon as possible.</a:t>
            </a:r>
          </a:p>
          <a:p>
            <a:r>
              <a:rPr lang="en-US" dirty="0"/>
              <a:t>The team leader’s role  is to delegate tasks according to each team members skill level</a:t>
            </a:r>
          </a:p>
          <a:p>
            <a:r>
              <a:rPr lang="en-US" dirty="0"/>
              <a:t>When all team members know their jobs and responsibilities, the team functions more smoothly.</a:t>
            </a:r>
            <a:endParaRPr lang="en-IN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ABC93A32-EA68-4445-AD4A-C7F75A8E1D25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9503" y="265157"/>
            <a:ext cx="1112404" cy="91450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7530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8E0AC1-972D-402A-A3BE-3BAC694FB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456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FAD9-BEC7-49EE-B397-2EEFC803F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868" y="1094730"/>
            <a:ext cx="8520600" cy="572700"/>
          </a:xfrm>
        </p:spPr>
        <p:txBody>
          <a:bodyPr/>
          <a:lstStyle/>
          <a:p>
            <a:r>
              <a:rPr lang="en-US" dirty="0"/>
              <a:t>Knowing your limitations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04892-D7DA-4D0F-83EA-1971AFA0A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53" y="2395738"/>
            <a:ext cx="8520600" cy="1318009"/>
          </a:xfrm>
        </p:spPr>
        <p:txBody>
          <a:bodyPr/>
          <a:lstStyle/>
          <a:p>
            <a:r>
              <a:rPr lang="en-US" dirty="0"/>
              <a:t>Every member on the team should know his or her limitations, and the team leader should be aware of them</a:t>
            </a:r>
            <a:r>
              <a:rPr lang="en-IN" dirty="0"/>
              <a:t>.</a:t>
            </a:r>
          </a:p>
          <a:p>
            <a:r>
              <a:rPr lang="en-IN" dirty="0"/>
              <a:t>Each team member should ask for assistance should ask for assistance and advice early.</a:t>
            </a:r>
            <a:endParaRPr lang="en-US" dirty="0"/>
          </a:p>
        </p:txBody>
      </p:sp>
      <p:pic>
        <p:nvPicPr>
          <p:cNvPr id="4" name="Picture 3" descr="main">
            <a:extLst>
              <a:ext uri="{FF2B5EF4-FFF2-40B4-BE49-F238E27FC236}">
                <a16:creationId xmlns:a16="http://schemas.microsoft.com/office/drawing/2014/main" id="{27BF08AD-B774-43F3-BEFD-8FCC8C3D327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3749" y="120206"/>
            <a:ext cx="1112404" cy="78617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2610071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 Newsletter by Slidesgo">
  <a:themeElements>
    <a:clrScheme name="Simple Light">
      <a:dk1>
        <a:srgbClr val="F3F3F3"/>
      </a:dk1>
      <a:lt1>
        <a:srgbClr val="64D3CA"/>
      </a:lt1>
      <a:dk2>
        <a:srgbClr val="306B66"/>
      </a:dk2>
      <a:lt2>
        <a:srgbClr val="4DABA3"/>
      </a:lt2>
      <a:accent1>
        <a:srgbClr val="306B66"/>
      </a:accent1>
      <a:accent2>
        <a:srgbClr val="6FF7EC"/>
      </a:accent2>
      <a:accent3>
        <a:srgbClr val="B7B7B7"/>
      </a:accent3>
      <a:accent4>
        <a:srgbClr val="4DABA3"/>
      </a:accent4>
      <a:accent5>
        <a:srgbClr val="64D3CA"/>
      </a:accent5>
      <a:accent6>
        <a:srgbClr val="41918B"/>
      </a:accent6>
      <a:hlink>
        <a:srgbClr val="306B6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